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Caveat" panose="020B0604020202020204" charset="0"/>
      <p:regular r:id="rId13"/>
      <p:bold r:id="rId14"/>
    </p:embeddedFont>
    <p:embeddedFont>
      <p:font typeface="Montserrat Medium" panose="020B0604020202020204" charset="0"/>
      <p:regular r:id="rId15"/>
      <p:bold r:id="rId16"/>
      <p:italic r:id="rId17"/>
      <p:boldItalic r:id="rId18"/>
    </p:embeddedFont>
    <p:embeddedFont>
      <p:font typeface="Montserrat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bb9bc209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bb9bc209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bb9bc209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bb9bc209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bb9bc209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bb9bc209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bb60ee3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bb60ee3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bb9bc2091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bb9bc2091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bb9bc2091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bb9bc2091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bb9bc209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bb9bc209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bb9bc209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bb9bc209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bb9bc2091_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bb9bc2091_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AAED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629200" y="1744050"/>
            <a:ext cx="3885600" cy="1655400"/>
          </a:xfrm>
          <a:prstGeom prst="rect">
            <a:avLst/>
          </a:prstGeom>
          <a:solidFill>
            <a:srgbClr val="C9DAF8">
              <a:alpha val="41120"/>
            </a:srgbClr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9600">
                <a:solidFill>
                  <a:srgbClr val="EFEFEF"/>
                </a:solidFill>
                <a:latin typeface="Caveat"/>
                <a:ea typeface="Caveat"/>
                <a:cs typeface="Caveat"/>
                <a:sym typeface="Caveat"/>
              </a:rPr>
              <a:t>DoosBot</a:t>
            </a:r>
            <a:endParaRPr sz="9600">
              <a:solidFill>
                <a:srgbClr val="EFEFE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7828" y="458578"/>
            <a:ext cx="6268354" cy="35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311700" y="4030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DoosBot - давай станем </a:t>
            </a:r>
            <a:r>
              <a:rPr lang="ru">
                <a:solidFill>
                  <a:srgbClr val="E100A5"/>
                </a:solidFill>
                <a:latin typeface="Montserrat"/>
                <a:ea typeface="Montserrat"/>
                <a:cs typeface="Montserrat"/>
                <a:sym typeface="Montserrat"/>
              </a:rPr>
              <a:t>друзьями</a:t>
            </a:r>
            <a:r>
              <a:rPr lang="ru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 :)</a:t>
            </a:r>
            <a:endParaRPr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r="4278"/>
          <a:stretch/>
        </p:blipFill>
        <p:spPr>
          <a:xfrm>
            <a:off x="967662" y="236275"/>
            <a:ext cx="3002826" cy="378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4">
            <a:alphaModFix/>
          </a:blip>
          <a:srcRect l="44687" b="10921"/>
          <a:stretch/>
        </p:blipFill>
        <p:spPr>
          <a:xfrm>
            <a:off x="4916550" y="236275"/>
            <a:ext cx="3137024" cy="3788923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1299663" y="4146475"/>
            <a:ext cx="23388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Assemgul </a:t>
            </a:r>
            <a:endParaRPr sz="18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E100A5"/>
                </a:solidFill>
                <a:latin typeface="Montserrat"/>
                <a:ea typeface="Montserrat"/>
                <a:cs typeface="Montserrat"/>
                <a:sym typeface="Montserrat"/>
              </a:rPr>
              <a:t>Data Scientist</a:t>
            </a:r>
            <a:endParaRPr sz="1800">
              <a:solidFill>
                <a:srgbClr val="E100A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5219650" y="4146475"/>
            <a:ext cx="25308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Alisher</a:t>
            </a:r>
            <a:endParaRPr sz="18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E100A5"/>
                </a:solidFill>
                <a:latin typeface="Montserrat"/>
                <a:ea typeface="Montserrat"/>
                <a:cs typeface="Montserrat"/>
                <a:sym typeface="Montserrat"/>
              </a:rPr>
              <a:t>Software Engineer</a:t>
            </a:r>
            <a:endParaRPr sz="1800">
              <a:solidFill>
                <a:srgbClr val="E100A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7375" y="0"/>
            <a:ext cx="68653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3424200" y="712625"/>
            <a:ext cx="2143200" cy="4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01D3E"/>
                </a:solidFill>
              </a:rPr>
              <a:t>ПРОБЛЕМЫ В ШКОЛЕ</a:t>
            </a:r>
            <a:endParaRPr>
              <a:solidFill>
                <a:srgbClr val="201D3E"/>
              </a:solidFill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1219200" y="1676400"/>
            <a:ext cx="22050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01D3E"/>
                </a:solidFill>
              </a:rPr>
              <a:t>РОДИТЕЛИ НЕ ПОНИМАЮТ</a:t>
            </a:r>
            <a:endParaRPr>
              <a:solidFill>
                <a:srgbClr val="201D3E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1D3E"/>
              </a:solidFill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5538175" y="1745775"/>
            <a:ext cx="24195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01D3E"/>
                </a:solidFill>
              </a:rPr>
              <a:t>ЧУВСТВО БЕЗНАДЕЖНОСТИ </a:t>
            </a:r>
            <a:endParaRPr>
              <a:solidFill>
                <a:srgbClr val="201D3E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1419150" y="3276175"/>
            <a:ext cx="18051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БЕЗОТВЕТНЫЕ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ЧУВСТВА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5892275" y="3192575"/>
            <a:ext cx="23229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01D3E"/>
                </a:solidFill>
              </a:rPr>
              <a:t>НЕТ НАСТРОЕНИЯ ЧТО-ЛИБО ДЕЛАТЬ</a:t>
            </a:r>
            <a:endParaRPr>
              <a:solidFill>
                <a:srgbClr val="201D3E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1351725" y="4175050"/>
            <a:ext cx="22542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201D3E"/>
                </a:solidFill>
              </a:rPr>
              <a:t>ДЕПРЕССИЯ</a:t>
            </a:r>
            <a:endParaRPr>
              <a:solidFill>
                <a:srgbClr val="201D3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26895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E100A5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 - Депрессия среди подростков</a:t>
            </a:r>
            <a:endParaRPr b="1">
              <a:solidFill>
                <a:srgbClr val="E100A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Char char="●"/>
            </a:pPr>
            <a:r>
              <a:rPr lang="ru" sz="14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Каждый шестой человек находится в возрастной группе 10–19 лет.</a:t>
            </a:r>
            <a:endParaRPr sz="14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Char char="●"/>
            </a:pPr>
            <a:r>
              <a:rPr lang="ru" sz="14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На долю нарушений психического здоровья приходится 16% глобального бремени болезней и травматизма среди лиц в возрасте 10–19 лет.</a:t>
            </a:r>
            <a:endParaRPr sz="14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Char char="●"/>
            </a:pPr>
            <a:r>
              <a:rPr lang="ru" sz="14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Половина всех нарушений психического здоровья возникают до наступления 14-летнего возраста, однако такие случаи в большинстве своем не выявляются и остаются без лечения.</a:t>
            </a:r>
            <a:endParaRPr sz="14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Char char="●"/>
            </a:pPr>
            <a:r>
              <a:rPr lang="ru" sz="14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Самоубийства являются третьей по значимости ведущей причиной смертности в возрастной группе 15–19 лет.</a:t>
            </a:r>
            <a:endParaRPr sz="14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Char char="●"/>
            </a:pPr>
            <a:r>
              <a:rPr lang="ru" sz="14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Самоубийства являются второй ведущей причиной смерти среди молодых людей 15-29 лет.</a:t>
            </a:r>
            <a:endParaRPr sz="14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Char char="●"/>
            </a:pPr>
            <a:r>
              <a:rPr lang="ru" sz="14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Игнорирование нарушений психического здоровья в подростковый период чревато последствиями, которые продолжаются во взрослом возрасте, негативно влияя как на физическое, так и на психическое здоровье и ограничивая возможности для полноценной взрослой жизни.</a:t>
            </a:r>
            <a:endParaRPr sz="14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sz="14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b="1">
                <a:solidFill>
                  <a:srgbClr val="E100A5"/>
                </a:solidFill>
                <a:latin typeface="Montserrat"/>
                <a:ea typeface="Montserrat"/>
                <a:cs typeface="Montserrat"/>
                <a:sym typeface="Montserrat"/>
              </a:rPr>
              <a:t>Анализ рынка</a:t>
            </a:r>
            <a:endParaRPr b="1">
              <a:solidFill>
                <a:srgbClr val="E100A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2000"/>
              <a:buFont typeface="Montserrat"/>
              <a:buChar char="●"/>
            </a:pPr>
            <a:r>
              <a:rPr lang="ru" sz="20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Чат-боты на разных платформах</a:t>
            </a:r>
            <a:endParaRPr sz="20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2000"/>
              <a:buFont typeface="Montserrat"/>
              <a:buChar char="●"/>
            </a:pPr>
            <a:r>
              <a:rPr lang="ru" sz="20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Предоставляют ограниченный функционал</a:t>
            </a:r>
            <a:endParaRPr sz="20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2000"/>
              <a:buFont typeface="Montserrat"/>
              <a:buChar char="●"/>
            </a:pPr>
            <a:r>
              <a:rPr lang="ru" sz="20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Присутствует реклама в целях коммерциализации</a:t>
            </a:r>
            <a:endParaRPr sz="20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2000"/>
              <a:buFont typeface="Montserrat"/>
              <a:buChar char="●"/>
            </a:pPr>
            <a:r>
              <a:rPr lang="ru" sz="20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Не дают полную свободу изложения мыслей</a:t>
            </a:r>
            <a:endParaRPr sz="20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2000"/>
              <a:buFont typeface="Montserrat"/>
              <a:buChar char="●"/>
            </a:pPr>
            <a:r>
              <a:rPr lang="ru" sz="200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Возникают неудобства и ошибки в работе</a:t>
            </a:r>
            <a:endParaRPr sz="200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87" y="453375"/>
            <a:ext cx="2193538" cy="39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4">
            <a:alphaModFix/>
          </a:blip>
          <a:srcRect l="13873" r="14723" b="17552"/>
          <a:stretch/>
        </p:blipFill>
        <p:spPr>
          <a:xfrm>
            <a:off x="2961973" y="453375"/>
            <a:ext cx="6007104" cy="390155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487700" y="4545100"/>
            <a:ext cx="1766700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E100A5"/>
                </a:solidFill>
                <a:latin typeface="Montserrat"/>
                <a:ea typeface="Montserrat"/>
                <a:cs typeface="Montserrat"/>
                <a:sym typeface="Montserrat"/>
              </a:rPr>
              <a:t>WoeBot, mobile</a:t>
            </a:r>
            <a:endParaRPr b="1">
              <a:solidFill>
                <a:srgbClr val="E100A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5082175" y="4545100"/>
            <a:ext cx="1766700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E100A5"/>
                </a:solidFill>
                <a:latin typeface="Montserrat"/>
                <a:ea typeface="Montserrat"/>
                <a:cs typeface="Montserrat"/>
                <a:sym typeface="Montserrat"/>
              </a:rPr>
              <a:t>pBot, web</a:t>
            </a:r>
            <a:endParaRPr b="1">
              <a:solidFill>
                <a:srgbClr val="E100A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600750"/>
            <a:ext cx="3999900" cy="39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E100A5"/>
                </a:solidFill>
                <a:latin typeface="Montserrat"/>
                <a:ea typeface="Montserrat"/>
                <a:cs typeface="Montserrat"/>
                <a:sym typeface="Montserrat"/>
              </a:rPr>
              <a:t>Решение проблемы:</a:t>
            </a:r>
            <a:endParaRPr sz="2400" b="1">
              <a:solidFill>
                <a:srgbClr val="E100A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Создание универсального чат-бота на базе искусственного интеллекта.</a:t>
            </a:r>
            <a:endParaRPr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С помощью чат-бота, решение проблемы депрессии согласно ЦУР 3 “Психическое здоровье подростков (10-19 лет)”</a:t>
            </a:r>
            <a:endParaRPr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AutoNum type="arabicPeriod"/>
            </a:pPr>
            <a:r>
              <a:rPr lang="ru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Сбор и анализ данных для последующего исследования в целях выявления актуальных проблем в данной сфере.</a:t>
            </a:r>
            <a:endParaRPr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2"/>
          </p:nvPr>
        </p:nvSpPr>
        <p:spPr>
          <a:xfrm>
            <a:off x="4578626" y="600775"/>
            <a:ext cx="4253674" cy="39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solidFill>
                  <a:srgbClr val="E100A5"/>
                </a:solidFill>
                <a:latin typeface="Montserrat"/>
                <a:ea typeface="Montserrat"/>
                <a:cs typeface="Montserrat"/>
                <a:sym typeface="Montserrat"/>
              </a:rPr>
              <a:t>Уникальность:</a:t>
            </a:r>
            <a:endParaRPr sz="2400" b="1" dirty="0">
              <a:solidFill>
                <a:srgbClr val="E100A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AutoNum type="arabicPeriod"/>
            </a:pPr>
            <a:r>
              <a:rPr lang="ru" dirty="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Самообучение бота и улучшение ответов (если бот не уверен на 100%, он перенаправляет случай с подростком к специалисту-психологу)</a:t>
            </a:r>
            <a:endParaRPr dirty="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AutoNum type="arabicPeriod"/>
            </a:pPr>
            <a:r>
              <a:rPr lang="ru" dirty="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Доступен на 3 языках(в будущем больше)</a:t>
            </a:r>
            <a:endParaRPr dirty="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AutoNum type="arabicPeriod"/>
            </a:pPr>
            <a:r>
              <a:rPr lang="ru" dirty="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Индивидуальный подход каждому</a:t>
            </a:r>
            <a:endParaRPr dirty="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AutoNum type="arabicPeriod"/>
            </a:pPr>
            <a:r>
              <a:rPr lang="ru" dirty="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Анонимность\Конфиденциальность </a:t>
            </a:r>
            <a:endParaRPr dirty="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01D3E"/>
              </a:buClr>
              <a:buSzPts val="1400"/>
              <a:buFont typeface="Montserrat"/>
              <a:buAutoNum type="arabicPeriod"/>
            </a:pPr>
            <a:r>
              <a:rPr lang="ru" dirty="0">
                <a:solidFill>
                  <a:srgbClr val="201D3E"/>
                </a:solidFill>
                <a:latin typeface="Montserrat"/>
                <a:ea typeface="Montserrat"/>
                <a:cs typeface="Montserrat"/>
                <a:sym typeface="Montserrat"/>
              </a:rPr>
              <a:t>Друг, которому можно всегда довериться и который всегда поднимет твое настроение.</a:t>
            </a:r>
            <a:endParaRPr dirty="0">
              <a:solidFill>
                <a:srgbClr val="201D3E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 dirty="0">
              <a:solidFill>
                <a:srgbClr val="E100A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D1F5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r="18738"/>
          <a:stretch/>
        </p:blipFill>
        <p:spPr>
          <a:xfrm>
            <a:off x="1713700" y="0"/>
            <a:ext cx="74302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/>
        </p:nvSpPr>
        <p:spPr>
          <a:xfrm>
            <a:off x="152400" y="1189375"/>
            <a:ext cx="2658000" cy="26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DoosBot,</a:t>
            </a: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DialogFlow,</a:t>
            </a: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Telegram Bot Api, NLTK,</a:t>
            </a: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scikit-learn,</a:t>
            </a:r>
            <a:endParaRPr sz="1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Google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7" name="Google Shape;107;p20"/>
          <p:cNvSpPr txBox="1"/>
          <p:nvPr/>
        </p:nvSpPr>
        <p:spPr>
          <a:xfrm>
            <a:off x="152400" y="152400"/>
            <a:ext cx="28515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Используемые инструменты: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112425" y="441650"/>
            <a:ext cx="79218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Caveat"/>
                <a:ea typeface="Caveat"/>
                <a:cs typeface="Caveat"/>
                <a:sym typeface="Caveat"/>
              </a:rPr>
              <a:t>Хорошее настроение - залог здоровья ребенка...</a:t>
            </a:r>
            <a:endParaRPr sz="3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1937700" y="4302875"/>
            <a:ext cx="7039800" cy="6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Caveat"/>
                <a:ea typeface="Caveat"/>
                <a:cs typeface="Caveat"/>
                <a:sym typeface="Caveat"/>
              </a:rPr>
              <a:t>...хорошее здоровье ребенка - </a:t>
            </a:r>
            <a:r>
              <a:rPr lang="ru" sz="2400">
                <a:solidFill>
                  <a:srgbClr val="E100A5"/>
                </a:solidFill>
                <a:latin typeface="Caveat"/>
                <a:ea typeface="Caveat"/>
                <a:cs typeface="Caveat"/>
                <a:sym typeface="Caveat"/>
              </a:rPr>
              <a:t>залог успешной личности!</a:t>
            </a:r>
            <a:endParaRPr sz="2400">
              <a:solidFill>
                <a:srgbClr val="E100A5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</Words>
  <Application>Microsoft Office PowerPoint</Application>
  <PresentationFormat>On-screen Show (16:9)</PresentationFormat>
  <Paragraphs>46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Caveat</vt:lpstr>
      <vt:lpstr>Montserrat Medium</vt:lpstr>
      <vt:lpstr>Montserrat</vt:lpstr>
      <vt:lpstr>Arial</vt:lpstr>
      <vt:lpstr>Simple Light</vt:lpstr>
      <vt:lpstr>PowerPoint Presentation</vt:lpstr>
      <vt:lpstr>PowerPoint Presentation</vt:lpstr>
      <vt:lpstr>PowerPoint Presentation</vt:lpstr>
      <vt:lpstr>Проблема - Депрессия среди подростков</vt:lpstr>
      <vt:lpstr>Анализ рынка</vt:lpstr>
      <vt:lpstr>PowerPoint Presentation</vt:lpstr>
      <vt:lpstr>PowerPoint Presentation</vt:lpstr>
      <vt:lpstr>PowerPoint Presentation</vt:lpstr>
      <vt:lpstr>PowerPoint Presentation</vt:lpstr>
      <vt:lpstr>DoosBot - давай станем друзьями :)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Alisher Kadyrov</cp:lastModifiedBy>
  <cp:revision>2</cp:revision>
  <dcterms:modified xsi:type="dcterms:W3CDTF">2019-11-29T07:27:37Z</dcterms:modified>
</cp:coreProperties>
</file>